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2aa273d2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2aa273d2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areal capacity: 0.1 - 1.0 mA cm^-2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2aa273d2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2aa273d2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2: cycling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3: to separate voltage contribution of the two electrodes, e.g. for measuring overpotential for nucleation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2aa273d2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2aa273d2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Auger electron microscopy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 image of nuclei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Analysis → histogram size distribution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2aa273d2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2aa273d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2aa273d2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2aa273d2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2aa273d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2aa273d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Batteries everywhere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Store and use energy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Li-ion battery popular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2aa273d2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2aa273d2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Better batteries!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Replace graphite by Li-metal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But dendrites…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Understand how they form - know how to prevent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2aa273d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2aa273d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have looked at different aspects of dendrites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"/>
              <a:t>nucleation and growth of Li on Cu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"/>
              <a:t>dendrite growth depends on change in enthalpy + nucleation overpotentials of different metals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sv"/>
              <a:t>operando: see growth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2aa273d2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2aa273d2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</a:t>
            </a:r>
            <a:r>
              <a:rPr lang="sv"/>
              <a:t>capacities</a:t>
            </a:r>
            <a:r>
              <a:rPr lang="sv"/>
              <a:t> for THE SAME substrate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2aa273d2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2aa273d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work: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2aa273d2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2aa273d2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which substrates?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one article proposes DeltaH as an important factor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2aa273d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2aa273d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one superphobic (W, Fe, ..)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one intermediate (Al, Cu, Ni,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one superphilic (Ag, Pt, Si,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+glassy carbon (bcs Josef)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2aa273d2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2aa273d2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current densities 0.1 - 1.0 mA cm^-2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/>
              <a:t>Master’s Thesis: Nucleation of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/>
              <a:t>lithium on different substrates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Gottfrid Olsson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2024-01-26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Areal capacities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025" y="575652"/>
            <a:ext cx="5381276" cy="4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0" r="0" t="10185"/>
          <a:stretch/>
        </p:blipFill>
        <p:spPr>
          <a:xfrm>
            <a:off x="311700" y="1599925"/>
            <a:ext cx="4340475" cy="287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2305043" y="4127509"/>
            <a:ext cx="797100" cy="19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175" y="1187125"/>
            <a:ext cx="4340475" cy="3289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8222318" y="3914984"/>
            <a:ext cx="797100" cy="19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methods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57228" t="0"/>
          <a:stretch/>
        </p:blipFill>
        <p:spPr>
          <a:xfrm>
            <a:off x="2275750" y="1607725"/>
            <a:ext cx="2014449" cy="25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56030" r="0" t="0"/>
          <a:stretch/>
        </p:blipFill>
        <p:spPr>
          <a:xfrm>
            <a:off x="450825" y="1607725"/>
            <a:ext cx="2070900" cy="252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4044050" y="2721950"/>
            <a:ext cx="449400" cy="3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311700" y="2721950"/>
            <a:ext cx="449400" cy="4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2057875" y="1343925"/>
            <a:ext cx="642000" cy="118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2990250" y="4018125"/>
            <a:ext cx="93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0">
              <a:solidFill>
                <a:srgbClr val="6AD13E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921450" y="4048875"/>
            <a:ext cx="67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Experimental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57228" t="0"/>
          <a:stretch/>
        </p:blipFill>
        <p:spPr>
          <a:xfrm>
            <a:off x="2275750" y="1607725"/>
            <a:ext cx="2014449" cy="25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56030" r="0" t="0"/>
          <a:stretch/>
        </p:blipFill>
        <p:spPr>
          <a:xfrm>
            <a:off x="450825" y="1607725"/>
            <a:ext cx="2070900" cy="252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4044050" y="2721950"/>
            <a:ext cx="449400" cy="3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311700" y="2721950"/>
            <a:ext cx="449400" cy="43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2057875" y="1343925"/>
            <a:ext cx="642000" cy="118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750" y="60075"/>
            <a:ext cx="2426947" cy="19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6344572" y="2068063"/>
            <a:ext cx="267300" cy="309900"/>
          </a:xfrm>
          <a:prstGeom prst="downArrow">
            <a:avLst>
              <a:gd fmla="val 27181" name="adj1"/>
              <a:gd fmla="val 48148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313" y="2456750"/>
            <a:ext cx="3329824" cy="25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Time plan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25" y="1436038"/>
            <a:ext cx="8945925" cy="22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/>
              <a:t>Thank you!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/>
              <a:t>Any comments or questions?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Background and motivation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Batteries are important!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1000"/>
            <a:ext cx="6210951" cy="310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49779" l="0" r="49558" t="0"/>
          <a:stretch/>
        </p:blipFill>
        <p:spPr>
          <a:xfrm>
            <a:off x="5931575" y="736650"/>
            <a:ext cx="2824524" cy="206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49599" r="0" t="50529"/>
          <a:stretch/>
        </p:blipFill>
        <p:spPr>
          <a:xfrm>
            <a:off x="6210950" y="2891050"/>
            <a:ext cx="2824524" cy="203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Background and 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Li-metal &gt; graphite, but dendrite problems…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sv" sz="1100"/>
              <a:t>(3860 mAh</a:t>
            </a:r>
            <a:r>
              <a:rPr lang="sv" sz="400">
                <a:solidFill>
                  <a:schemeClr val="dk1"/>
                </a:solidFill>
              </a:rPr>
              <a:t> </a:t>
            </a:r>
            <a:r>
              <a:rPr lang="sv" sz="1100"/>
              <a:t>g</a:t>
            </a:r>
            <a:r>
              <a:rPr baseline="30000" lang="sv" sz="1100"/>
              <a:t>-1</a:t>
            </a:r>
            <a:r>
              <a:rPr lang="sv" sz="1100"/>
              <a:t> &gt; 370 </a:t>
            </a:r>
            <a:r>
              <a:rPr lang="sv" sz="1100"/>
              <a:t>mAh</a:t>
            </a:r>
            <a:r>
              <a:rPr lang="sv" sz="400">
                <a:solidFill>
                  <a:schemeClr val="dk1"/>
                </a:solidFill>
              </a:rPr>
              <a:t> </a:t>
            </a:r>
            <a:r>
              <a:rPr lang="sv" sz="1100"/>
              <a:t>g</a:t>
            </a:r>
            <a:r>
              <a:rPr baseline="30000" lang="sv" sz="1100"/>
              <a:t>-1</a:t>
            </a:r>
            <a:r>
              <a:rPr lang="sv" sz="1100"/>
              <a:t>)</a:t>
            </a:r>
            <a:endParaRPr sz="1100"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30618"/>
          <a:stretch/>
        </p:blipFill>
        <p:spPr>
          <a:xfrm>
            <a:off x="1773750" y="2040825"/>
            <a:ext cx="5596477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976500" y="4577175"/>
            <a:ext cx="4973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Li-ion                                  Li-metal                 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Background and motivation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Other works: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547" y="3470472"/>
            <a:ext cx="5174225" cy="10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550" y="2099338"/>
            <a:ext cx="3521175" cy="10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6550" y="1404502"/>
            <a:ext cx="5381276" cy="4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Purpose of this work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’’</a:t>
            </a:r>
            <a:r>
              <a:rPr lang="sv"/>
              <a:t>How does the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a) substrate,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b) current density, and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c) deposited areal capacity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/>
              <a:t>affect the Li-nuclei size distribution</a:t>
            </a:r>
            <a:r>
              <a:rPr lang="sv"/>
              <a:t>?’’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4629875" y="1172750"/>
            <a:ext cx="35808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What, exactly?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One common electrolyte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Different substrates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Different current </a:t>
            </a:r>
            <a:r>
              <a:rPr lang="sv"/>
              <a:t>densities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Different areal capacities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Build and cycle cells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Take SEM images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75" y="1467512"/>
            <a:ext cx="4311850" cy="22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475" y="226572"/>
            <a:ext cx="2656825" cy="7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299" t="0"/>
          <a:stretch/>
        </p:blipFill>
        <p:spPr>
          <a:xfrm>
            <a:off x="582750" y="1133900"/>
            <a:ext cx="5964100" cy="3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1290100" y="967775"/>
            <a:ext cx="313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367500" y="949700"/>
            <a:ext cx="4098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1237950" y="1122100"/>
            <a:ext cx="1719000" cy="44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6719250" y="1568200"/>
            <a:ext cx="2646000" cy="30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0000FF"/>
                </a:solidFill>
              </a:rPr>
              <a:t>W, Mo, Fe, Ti, …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1"/>
                </a:solidFill>
              </a:rPr>
              <a:t>Al, Cu, Mg, Ni, …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FF0000"/>
                </a:solidFill>
              </a:rPr>
              <a:t>Ag, Au, Pt, Si, …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719250" y="4412775"/>
            <a:ext cx="20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rgbClr val="666666"/>
                </a:solidFill>
              </a:rPr>
              <a:t>+ glassy carbon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475" y="226572"/>
            <a:ext cx="2656825" cy="7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Current densities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529" y="1093925"/>
            <a:ext cx="4407814" cy="383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149" y="312899"/>
            <a:ext cx="3320150" cy="7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3538025" y="3352350"/>
            <a:ext cx="594600" cy="22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5286000" y="3352350"/>
            <a:ext cx="594600" cy="22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